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3"/>
    <p:sldId id="269" r:id="rId4"/>
    <p:sldId id="285" r:id="rId5"/>
    <p:sldId id="286" r:id="rId6"/>
    <p:sldId id="287" r:id="rId7"/>
    <p:sldId id="288" r:id="rId8"/>
    <p:sldId id="277" r:id="rId9"/>
    <p:sldId id="258" r:id="rId11"/>
    <p:sldId id="257" r:id="rId12"/>
    <p:sldId id="265" r:id="rId13"/>
    <p:sldId id="268" r:id="rId1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9"/>
    </p:embeddedFont>
    <p:embeddedFont>
      <p:font typeface="Poppins" panose="00000500000000000000"/>
      <p:regular r:id="rId20"/>
    </p:embeddedFont>
    <p:embeddedFont>
      <p:font typeface="Calibri" panose="020F050202020403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秦 倩楠" initials="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3F0"/>
    <a:srgbClr val="6666FF"/>
    <a:srgbClr val="DD116F"/>
    <a:srgbClr val="FC4AB4"/>
    <a:srgbClr val="FF5050"/>
    <a:srgbClr val="FF8800"/>
    <a:srgbClr val="80F4C0"/>
    <a:srgbClr val="E64145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96" autoAdjust="0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f9/814xp37909b2bc184rzx4wt80000gn/T/com.kingsoft.wpsoffice.mac/picturecompress_2023020714475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0"/>
            <a:ext cx="9176385" cy="5146040"/>
          </a:xfrm>
          <a:prstGeom prst="rect">
            <a:avLst/>
          </a:prstGeom>
        </p:spPr>
      </p:pic>
      <p:pic>
        <p:nvPicPr>
          <p:cNvPr id="15" name="图片 14" descr="tintin_white_vertica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7290" y="1412875"/>
            <a:ext cx="1676400" cy="1676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71434" y="3037263"/>
            <a:ext cx="2114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it-IT" sz="2800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Office Hour 5</a:t>
            </a:r>
            <a:endParaRPr lang="en-US" altLang="it-IT" sz="2800" b="1" dirty="0">
              <a:solidFill>
                <a:schemeClr val="bg1">
                  <a:lumMod val="85000"/>
                </a:schemeClr>
              </a:solidFill>
              <a:effectLst/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30646" y="4606348"/>
            <a:ext cx="1398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助教：陈华</a:t>
            </a:r>
            <a:r>
              <a:rPr lang="en-US" altLang="it-IT" sz="2400" b="1" dirty="0">
                <a:solidFill>
                  <a:schemeClr val="bg1">
                    <a:lumMod val="85000"/>
                  </a:schemeClr>
                </a:solidFill>
                <a:effectLst/>
                <a:cs typeface="+mn-lt"/>
              </a:rPr>
              <a:t> </a:t>
            </a:r>
            <a:endParaRPr lang="en-US" altLang="it-IT" sz="2400" b="1" dirty="0">
              <a:solidFill>
                <a:schemeClr val="bg1">
                  <a:lumMod val="85000"/>
                </a:schemeClr>
              </a:solidFill>
              <a:effectLst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0"/>
            <a:ext cx="9208770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34386" y="248424"/>
            <a:ext cx="794964" cy="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lt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Q&amp;A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4520" y="2006600"/>
            <a:ext cx="2808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答疑讨论</a:t>
            </a:r>
            <a:endParaRPr lang="zh-CN" altLang="it-IT" sz="3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f9/814xp37909b2bc184rzx4wt80000gn/T/com.kingsoft.wpsoffice.mac/picturecompress_2023020714475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0"/>
            <a:ext cx="9176385" cy="5143500"/>
          </a:xfrm>
          <a:prstGeom prst="rect">
            <a:avLst/>
          </a:prstGeom>
        </p:spPr>
      </p:pic>
      <p:sp>
        <p:nvSpPr>
          <p:cNvPr id="563" name="Google Shape;563;p51"/>
          <p:cNvSpPr txBox="1"/>
          <p:nvPr/>
        </p:nvSpPr>
        <p:spPr>
          <a:xfrm>
            <a:off x="2738120" y="2586990"/>
            <a:ext cx="3870325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di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100"/>
              <a:buNone/>
            </a:pPr>
            <a:r>
              <a:rPr lang="zh-CN" altLang="en-US" sz="24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感谢聆听</a:t>
            </a:r>
            <a:r>
              <a:rPr lang="en-US" altLang="zh-CN" sz="240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!</a:t>
            </a:r>
            <a:endParaRPr lang="en-US" altLang="zh-CN" sz="2400" b="1">
              <a:solidFill>
                <a:schemeClr val="bg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41724" y="4326741"/>
            <a:ext cx="11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u="sng" dirty="0">
                <a:solidFill>
                  <a:schemeClr val="bg1"/>
                </a:solidFill>
                <a:effectLst/>
                <a:sym typeface="+mn-ea"/>
              </a:rPr>
              <a:t>YouTube</a:t>
            </a:r>
            <a:endParaRPr lang="en-GB" altLang="zh-CN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6564" y="4326741"/>
            <a:ext cx="1020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u="sng" dirty="0">
                <a:solidFill>
                  <a:schemeClr val="bg1"/>
                </a:solidFill>
                <a:effectLst/>
                <a:sym typeface="+mn-ea"/>
              </a:rPr>
              <a:t>Discord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38340" y="4342051"/>
            <a:ext cx="949909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en-GB" u="sng" dirty="0">
                <a:solidFill>
                  <a:schemeClr val="bg1"/>
                </a:solidFill>
                <a:effectLst/>
                <a:sym typeface="+mn-ea"/>
              </a:rPr>
              <a:t>Twitter</a:t>
            </a:r>
            <a:endParaRPr lang="en-GB" altLang="zh-CN" u="sng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3914986" y="4227847"/>
            <a:ext cx="0" cy="546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" name="直线连接符 20"/>
          <p:cNvCxnSpPr/>
          <p:nvPr/>
        </p:nvCxnSpPr>
        <p:spPr>
          <a:xfrm>
            <a:off x="5409826" y="4229751"/>
            <a:ext cx="0" cy="546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6" descr="以太坊#2-封面 [已恢复]-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980" y="1798955"/>
            <a:ext cx="1702435" cy="626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-91440"/>
            <a:ext cx="9199245" cy="5234940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solidFill>
                <a:schemeClr val="bg1"/>
              </a:solidFill>
              <a:latin typeface="Poppins" panose="00000500000000000000" pitchFamily="2" charset="0"/>
              <a:ea typeface="Arial" panose="020B0604020202090204"/>
              <a:cs typeface="Poppins" panose="000005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5490" y="1243545"/>
            <a:ext cx="755904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本节课程主要讲解使用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如何实现链上数据的索引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253174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黑体" charset="0"/>
                <a:ea typeface="黑体" charset="0"/>
                <a:cs typeface="Poppins" panose="00000500000000000000"/>
                <a:sym typeface="Poppins" panose="00000500000000000000"/>
              </a:rPr>
              <a:t>课程关键内容回顾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532765" y="1021715"/>
            <a:ext cx="8022590" cy="1397000"/>
          </a:xfrm>
          <a:prstGeom prst="round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490" y="2572385"/>
            <a:ext cx="7665085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为什么使用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智能合约应该如何编写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应该怎样使用</a:t>
            </a:r>
            <a:endParaRPr lang="en-US" altLang="zh-CN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-91440"/>
            <a:ext cx="9199245" cy="5234940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solidFill>
                <a:schemeClr val="bg1"/>
              </a:solidFill>
              <a:latin typeface="Poppins" panose="00000500000000000000" pitchFamily="2" charset="0"/>
              <a:ea typeface="Arial" panose="020B0604020202090204"/>
              <a:cs typeface="Poppins" panose="000005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5490" y="1243545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为什么使用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253174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黑体" charset="0"/>
                <a:ea typeface="黑体" charset="0"/>
                <a:cs typeface="Poppins" panose="00000500000000000000"/>
                <a:sym typeface="Poppins" panose="00000500000000000000"/>
              </a:rPr>
              <a:t>课程关键内容回顾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9140" y="1970405"/>
            <a:ext cx="76650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个人认为，数据索引的目的是解决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Dapp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用户体验以及数据统计分析的问题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老师也讲到，使用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进行数据索引可以去除节点维护成本，降低存储和开发成本，提高开发效率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-91440"/>
            <a:ext cx="9199245" cy="5234940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solidFill>
                <a:schemeClr val="bg1"/>
              </a:solidFill>
              <a:latin typeface="Poppins" panose="00000500000000000000" pitchFamily="2" charset="0"/>
              <a:ea typeface="Arial" panose="020B0604020202090204"/>
              <a:cs typeface="Poppins" panose="000005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5490" y="1243545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智能合约应该如何编写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253174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黑体" charset="0"/>
                <a:ea typeface="黑体" charset="0"/>
                <a:cs typeface="Poppins" panose="00000500000000000000"/>
                <a:sym typeface="Poppins" panose="00000500000000000000"/>
              </a:rPr>
              <a:t>课程关键内容回顾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9140" y="1970405"/>
            <a:ext cx="76650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以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crowdfunding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合约为例代码实战讲解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Event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的使用及合约的部署，这里就不详细说了，老师的视频里说得很清楚了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55245" y="-91440"/>
            <a:ext cx="9199245" cy="5234940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solidFill>
                <a:schemeClr val="bg1"/>
              </a:solidFill>
              <a:latin typeface="Poppins" panose="00000500000000000000" pitchFamily="2" charset="0"/>
              <a:ea typeface="Arial" panose="020B0604020202090204"/>
              <a:cs typeface="Poppins" panose="00000500000000000000" pitchFamily="2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5490" y="1243545"/>
            <a:ext cx="75590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应该怎样使用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253174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黑体" charset="0"/>
                <a:ea typeface="黑体" charset="0"/>
                <a:cs typeface="Poppins" panose="00000500000000000000"/>
                <a:sym typeface="Poppins" panose="00000500000000000000"/>
              </a:rPr>
              <a:t>课程关键内容回顾</a:t>
            </a:r>
            <a:endParaRPr lang="en-US" altLang="zh-CN" sz="2000">
              <a:solidFill>
                <a:schemeClr val="lt1"/>
              </a:solidFill>
              <a:latin typeface="Poppins SemiBold" panose="00000500000000000000"/>
              <a:ea typeface="Poppins SemiBold" panose="0000050000000000000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9140" y="1970405"/>
            <a:ext cx="766508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的安装和准备，这里安装可能会遇到些问题，我个人认为主要为网络访问和版本兼容这两类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创建监听合约事件和索引合约数据的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subgraph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工程，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配置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文件并编写代码，包括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project.yaml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，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schema.graphql</a:t>
            </a: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和</a:t>
            </a:r>
            <a:r>
              <a:rPr lang="en-US" altLang="zh-CN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mapping.ts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rgbClr val="FFE699"/>
              </a:buClr>
              <a:buFont typeface="Wingdings" panose="05000000000000000000" charset="0"/>
              <a:buChar char=""/>
            </a:pPr>
            <a:r>
              <a:rPr lang="zh-CN" altLang="en-US" sz="1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部署运行，实现链上数据的索引</a:t>
            </a:r>
            <a:endParaRPr lang="zh-CN" altLang="en-US" sz="1200" dirty="0" err="1">
              <a:solidFill>
                <a:schemeClr val="accent4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27940" y="-15875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lt1"/>
                </a:solidFill>
                <a:latin typeface="黑体" charset="0"/>
                <a:ea typeface="黑体" charset="0"/>
                <a:cs typeface="Poppins SemiBold" panose="00000500000000000000"/>
                <a:sym typeface="Poppins SemiBold" panose="00000500000000000000"/>
              </a:rPr>
              <a:t>作业点评</a:t>
            </a:r>
            <a:endParaRPr lang="zh-CN" altLang="en-US" sz="2000" b="1">
              <a:solidFill>
                <a:schemeClr val="lt1"/>
              </a:solidFill>
              <a:latin typeface="黑体" charset="0"/>
              <a:ea typeface="黑体" charset="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7693" y="951413"/>
            <a:ext cx="668337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700" b="1" dirty="0">
                <a:latin typeface="Poppins" panose="00000500000000000000" pitchFamily="2" charset="0"/>
                <a:cs typeface="Poppins" panose="00000500000000000000" pitchFamily="2" charset="0"/>
              </a:rPr>
              <a:t>第</a:t>
            </a:r>
            <a:r>
              <a:rPr lang="en-US" altLang="zh-CN" sz="27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zh-CN" altLang="en-US" sz="2700" b="1" dirty="0">
                <a:latin typeface="Poppins" panose="00000500000000000000" pitchFamily="2" charset="0"/>
                <a:cs typeface="Poppins" panose="00000500000000000000" pitchFamily="2" charset="0"/>
              </a:rPr>
              <a:t>题请提供部署带有bid事件的合约地址。</a:t>
            </a:r>
            <a:endParaRPr lang="zh-CN" altLang="en-US" sz="27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8840" y="1813560"/>
            <a:ext cx="5997575" cy="321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分析：这里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bid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事件就是我们需要在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subgraph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工程中需要去监听捕获的事件，根据实际业务需求设置事件需要抛出的参数。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解决：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、在合约中声明事件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event CreateFaucet(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address indexed createAddr,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address indexed setAddr,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address indexed faucetAddr,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uint256 amount); </a:t>
            </a:r>
            <a:endParaRPr lang="en-US" altLang="zh-CN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、在需要的函数中抛出事件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function createCollator() public lock{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。。。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emit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CreateFaucet(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msg.sender,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_techAddr,address(collator),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_stkAmount);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这道题比较简单，应该不会有什么问题。有个问题可以探讨下，就是用循环多次抛出事件会不会有什么效率影响？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-27940" y="-15875"/>
            <a:ext cx="9199245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lt1"/>
                </a:solidFill>
                <a:latin typeface="黑体" charset="0"/>
                <a:ea typeface="黑体" charset="0"/>
                <a:cs typeface="Poppins SemiBold" panose="00000500000000000000"/>
                <a:sym typeface="Poppins SemiBold" panose="00000500000000000000"/>
              </a:rPr>
              <a:t>作业点评</a:t>
            </a:r>
            <a:endParaRPr lang="zh-CN" altLang="en-US" sz="2000" b="1">
              <a:solidFill>
                <a:schemeClr val="lt1"/>
              </a:solidFill>
              <a:latin typeface="黑体" charset="0"/>
              <a:ea typeface="黑体" charset="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7693" y="951413"/>
            <a:ext cx="800163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700" b="1" dirty="0">
                <a:latin typeface="Poppins" panose="00000500000000000000" pitchFamily="2" charset="0"/>
                <a:cs typeface="Poppins" panose="00000500000000000000" pitchFamily="2" charset="0"/>
              </a:rPr>
              <a:t>作业2:请提供部署的su</a:t>
            </a:r>
            <a:r>
              <a:rPr lang="en-US" altLang="zh-CN" sz="2700" b="1" dirty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zh-CN" altLang="en-US" sz="2700" b="1" dirty="0">
                <a:latin typeface="Poppins" panose="00000500000000000000" pitchFamily="2" charset="0"/>
                <a:cs typeface="Poppins" panose="00000500000000000000" pitchFamily="2" charset="0"/>
              </a:rPr>
              <a:t>graph playgr</a:t>
            </a:r>
            <a:r>
              <a:rPr lang="en-US" altLang="zh-CN" sz="2700" b="1" dirty="0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zh-CN" altLang="en-US" sz="2700" b="1" dirty="0">
                <a:latin typeface="Poppins" panose="00000500000000000000" pitchFamily="2" charset="0"/>
                <a:cs typeface="Poppins" panose="00000500000000000000" pitchFamily="2" charset="0"/>
              </a:rPr>
              <a:t>und地址。</a:t>
            </a:r>
            <a:endParaRPr lang="zh-CN" altLang="en-US" sz="27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880" y="2028825"/>
            <a:ext cx="5788025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分析：带抛出事件的智能部署完成，我们需要用用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去捕获链上抛出的数据。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解决：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创建和开发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subgraph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工程，第一步编写实体文件；第二步编写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mapping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，处理捕获的数据；第三步配置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yaml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文件；最后将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subgraph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工程部署到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playground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。</a:t>
            </a:r>
            <a:b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</a:b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这里需要注意接收处理数据的类型，我遇到接收中文字符串时会在前面加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1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个乱码，不知道是不是一个</a:t>
            </a:r>
            <a:r>
              <a:rPr lang="en-US" altLang="zh-CN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bug</a:t>
            </a:r>
            <a:r>
              <a:rPr lang="zh-CN" altLang="en-US" sz="11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，我的处理方法就是name.toU8a().slice(1)</a:t>
            </a:r>
            <a:endParaRPr lang="zh-CN" altLang="en-US" sz="1125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1250" y="0"/>
            <a:ext cx="54927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5" name="Google Shape;305;p34"/>
          <p:cNvSpPr/>
          <p:nvPr/>
        </p:nvSpPr>
        <p:spPr>
          <a:xfrm>
            <a:off x="-55245" y="0"/>
            <a:ext cx="3705860" cy="5159375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426085" y="1508760"/>
            <a:ext cx="37058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600">
                <a:solidFill>
                  <a:schemeClr val="lt1"/>
                </a:solidFill>
                <a:cs typeface="Poppins Medium"/>
                <a:sym typeface="Poppins Medium"/>
              </a:rPr>
              <a:t>雷昕鑫</a:t>
            </a:r>
            <a:endParaRPr lang="en-US" altLang="zh-CN">
              <a:solidFill>
                <a:schemeClr val="lt1"/>
              </a:solidFill>
              <a:latin typeface="Poppins Regular" panose="00000500000000000000" charset="0"/>
              <a:ea typeface="Alibaba PuHuiTi 2.0 55 Regular" panose="00020600040101010101" charset="-122"/>
              <a:cs typeface="Poppins Regular" panose="00000500000000000000" charset="0"/>
              <a:sym typeface="Poppins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52850" y="896620"/>
            <a:ext cx="5076190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第一题、</a:t>
            </a:r>
            <a:r>
              <a:rPr lang="en-US" altLang="zh-CN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https://goerli.etherscan.io/address/0x676e172152c0ba834f9068a2c8d5a0c2f8105542</a:t>
            </a:r>
            <a:endParaRPr lang="en-US" altLang="zh-CN" sz="1125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34386" y="248424"/>
            <a:ext cx="794964" cy="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lt1"/>
                </a:solidFill>
                <a:latin typeface="黑体" charset="0"/>
                <a:ea typeface="黑体" charset="0"/>
                <a:cs typeface="Poppins SemiBold" panose="00000500000000000000"/>
                <a:sym typeface="Poppins SemiBold" panose="00000500000000000000"/>
              </a:rPr>
              <a:t>优秀作业展示</a:t>
            </a:r>
            <a:endParaRPr lang="zh-CN" altLang="en-US" sz="2000" b="1">
              <a:solidFill>
                <a:schemeClr val="lt1"/>
              </a:solidFill>
              <a:latin typeface="黑体" charset="0"/>
              <a:ea typeface="黑体" charset="0"/>
              <a:cs typeface="Poppins SemiBold" panose="00000500000000000000"/>
              <a:sym typeface="Poppins SemiBold" panose="000005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2850" y="1455420"/>
            <a:ext cx="5076190" cy="4387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第二题、</a:t>
            </a:r>
            <a:r>
              <a:rPr lang="en-US" altLang="zh-CN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https://thegraph.com/hosted-service/subgraph/luckychacha/crowdfundinglecha</a:t>
            </a:r>
            <a:endParaRPr lang="en-US" altLang="zh-CN" sz="1125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2850" y="1894205"/>
            <a:ext cx="5076190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第三题、</a:t>
            </a:r>
            <a:r>
              <a:rPr lang="en-US" altLang="zh-CN" sz="1125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https://github.com/luckychacha/crowdfundinglecha </a:t>
            </a:r>
            <a:endParaRPr lang="en-US" altLang="zh-CN" sz="1125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0" y="2178685"/>
            <a:ext cx="4834890" cy="2622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0" y="-635"/>
            <a:ext cx="9185910" cy="5144770"/>
          </a:xfrm>
          <a:prstGeom prst="rect">
            <a:avLst/>
          </a:prstGeom>
          <a:gradFill>
            <a:gsLst>
              <a:gs pos="0">
                <a:srgbClr val="5F23F0"/>
              </a:gs>
              <a:gs pos="100000">
                <a:srgbClr val="E64145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 descr="以太坊#2-封面 [已恢复]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313690"/>
            <a:ext cx="668020" cy="2457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9915" y="1133475"/>
            <a:ext cx="74949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、Kapa.ai一个</a:t>
            </a: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结合</a:t>
            </a: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web3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的工具，比较实用，是</a:t>
            </a: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moonbeam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搞的，大家可以去玩玩，链接https://discord.com/invite/moonbeam</a:t>
            </a:r>
            <a:b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subquery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，与</a:t>
            </a:r>
            <a:r>
              <a:rPr lang="en-US" altLang="zh-C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thegraph</a:t>
            </a:r>
            <a: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同类，有兴趣可以去看看，我用它开发过项目，感觉还不错https://subquery.network/</a:t>
            </a:r>
            <a:br>
              <a:rPr lang="zh-CN" alt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zh-CN" alt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88025" y="340900"/>
            <a:ext cx="381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Google Shape;309;p34"/>
          <p:cNvSpPr txBox="1"/>
          <p:nvPr/>
        </p:nvSpPr>
        <p:spPr>
          <a:xfrm>
            <a:off x="426085" y="282575"/>
            <a:ext cx="1773555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lt1"/>
                </a:solidFill>
                <a:latin typeface="黑体" charset="0"/>
                <a:ea typeface="黑体" charset="0"/>
                <a:cs typeface="Poppins SemiBold" panose="00000500000000000000"/>
                <a:sym typeface="Poppins SemiBold" panose="00000500000000000000"/>
              </a:rPr>
              <a:t>推荐</a:t>
            </a:r>
            <a:endParaRPr lang="zh-CN" altLang="en-US" sz="2000" b="1">
              <a:solidFill>
                <a:schemeClr val="lt1"/>
              </a:solidFill>
              <a:latin typeface="黑体" charset="0"/>
              <a:ea typeface="黑体" charset="0"/>
              <a:cs typeface="Poppins SemiBold" panose="00000500000000000000"/>
              <a:sym typeface="Poppins SemiBol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5F23F0"/>
            </a:gs>
            <a:gs pos="100000">
              <a:srgbClr val="E64145"/>
            </a:gs>
          </a:gsLst>
          <a:lin ang="2700006" scaled="0"/>
        </a:gradFill>
        <a:ln>
          <a:noFill/>
        </a:ln>
      </a:spPr>
      <a:bodyPr wrap="square" lIns="68575" tIns="34275" rIns="68575" bIns="34275" anchor="ctr" anchorCtr="0" forceAA="0">
        <a:noAutofit/>
      </a:bodyPr>
      <a:lstStyle>
        <a:defPPr marL="0" marR="0" lvl="0" indent="0" algn="ctr" rtl="0">
          <a:spcBef>
            <a:spcPts val="0"/>
          </a:spcBef>
          <a:spcAft>
            <a:spcPts val="0"/>
          </a:spcAft>
          <a:buNone/>
          <a:defRPr sz="1400">
            <a:solidFill>
              <a:schemeClr val="lt1"/>
            </a:solidFill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1516</Words>
  <Application>WPS 演示</Application>
  <PresentationFormat>全屏显示(16:9)</PresentationFormat>
  <Paragraphs>88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9" baseType="lpstr">
      <vt:lpstr>Arial</vt:lpstr>
      <vt:lpstr>方正书宋_GBK</vt:lpstr>
      <vt:lpstr>Wingdings</vt:lpstr>
      <vt:lpstr>Arial</vt:lpstr>
      <vt:lpstr>Poppins</vt:lpstr>
      <vt:lpstr>黑体</vt:lpstr>
      <vt:lpstr>汉仪中黑KW</vt:lpstr>
      <vt:lpstr>Poppins</vt:lpstr>
      <vt:lpstr>Poppins SemiBold</vt:lpstr>
      <vt:lpstr>Wingdings</vt:lpstr>
      <vt:lpstr>Poppins Medium</vt:lpstr>
      <vt:lpstr>Thonburi</vt:lpstr>
      <vt:lpstr>Poppins Regular</vt:lpstr>
      <vt:lpstr>Alibaba PuHuiTi 2.0 55 Regular</vt:lpstr>
      <vt:lpstr>Poppins Light</vt:lpstr>
      <vt:lpstr>Calibri</vt:lpstr>
      <vt:lpstr>微软雅黑</vt:lpstr>
      <vt:lpstr>汉仪旗黑</vt:lpstr>
      <vt:lpstr>宋体</vt:lpstr>
      <vt:lpstr>Arial Unicode MS</vt:lpstr>
      <vt:lpstr>等线</vt:lpstr>
      <vt:lpstr>汉仪中等线KW</vt:lpstr>
      <vt:lpstr>等线 Light</vt:lpstr>
      <vt:lpstr>Calibri Light</vt:lpstr>
      <vt:lpstr>Helvetica Neue</vt:lpstr>
      <vt:lpstr>苹方-简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guoyang</cp:lastModifiedBy>
  <cp:revision>56</cp:revision>
  <dcterms:created xsi:type="dcterms:W3CDTF">2023-04-13T03:27:58Z</dcterms:created>
  <dcterms:modified xsi:type="dcterms:W3CDTF">2023-04-13T03:27:58Z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42515FD6377DBD8F26DBE16345273908</vt:lpwstr>
  </property>
  <property fmtid="{D5CDD505-2E9C-101B-9397-08002B2CF9AE}" pid="3" name="KSOProductBuildVer">
    <vt:lpwstr>2052-4.0.0.6524</vt:lpwstr>
  </property>
</Properties>
</file>